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2"/>
  </p:notesMasterIdLst>
  <p:sldIdLst>
    <p:sldId id="272" r:id="rId2"/>
    <p:sldId id="264" r:id="rId3"/>
    <p:sldId id="267" r:id="rId4"/>
    <p:sldId id="265" r:id="rId5"/>
    <p:sldId id="261" r:id="rId6"/>
    <p:sldId id="262" r:id="rId7"/>
    <p:sldId id="266" r:id="rId8"/>
    <p:sldId id="269" r:id="rId9"/>
    <p:sldId id="271" r:id="rId10"/>
    <p:sldId id="270" r:id="rId1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E98"/>
    <a:srgbClr val="E2D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61362-F001-416D-A8E1-A994FE4E2208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17C25-8D27-4E81-8DF4-62CC667419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285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0"/>
            <a:ext cx="12188825" cy="6856413"/>
            <a:chOff x="0" y="0"/>
            <a:chExt cx="12188825" cy="6856214"/>
          </a:xfrm>
        </p:grpSpPr>
        <p:pic>
          <p:nvPicPr>
            <p:cNvPr id="5" name="Picture 15" descr="HD-PanelTitleR1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7" name="Straight Connector 14"/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80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07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806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862013" y="8794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599738" y="2827338"/>
            <a:ext cx="609600" cy="585787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485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029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862013" y="8794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99738" y="2598738"/>
            <a:ext cx="609600" cy="585787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164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726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755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215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954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191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27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494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531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572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74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449388" y="1635125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968188"/>
            <a:ext cx="3718455" cy="591671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1707776"/>
            <a:ext cx="3718455" cy="376169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016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436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0"/>
            <a:ext cx="12188825" cy="6856413"/>
            <a:chOff x="0" y="0"/>
            <a:chExt cx="12188825" cy="6856214"/>
          </a:xfrm>
        </p:grpSpPr>
        <p:pic>
          <p:nvPicPr>
            <p:cNvPr id="1033" name="Picture 7" descr="HD-PanelContent.png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fld id="{0B89B18E-DE6D-4979-97DA-1DFFA759E59E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fld id="{3519D061-9738-4618-99E3-F1240DCF4E08}" type="slidenum">
              <a:rPr lang="it-IT" smtClean="0"/>
              <a:t>‹N›</a:t>
            </a:fld>
            <a:endParaRPr lang="it-IT"/>
          </a:p>
        </p:txBody>
      </p:sp>
      <p:pic>
        <p:nvPicPr>
          <p:cNvPr id="1032" name="Picture 2" descr="logo Tenuta delle Terre Nere"/>
          <p:cNvPicPr>
            <a:picLocks noChangeAspect="1" noChangeArrowheads="1"/>
          </p:cNvPicPr>
          <p:nvPr/>
        </p:nvPicPr>
        <p:blipFill>
          <a:blip r:embed="rId21">
            <a:lum bright="30000" contrast="40000"/>
          </a:blip>
          <a:srcRect l="24123" r="26315" b="14392"/>
          <a:stretch>
            <a:fillRect/>
          </a:stretch>
        </p:blipFill>
        <p:spPr bwMode="auto">
          <a:xfrm>
            <a:off x="5419725" y="3457575"/>
            <a:ext cx="6762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59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2FE30A3-2B15-A123-D817-40378A5B3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216" y="696718"/>
            <a:ext cx="7807568" cy="546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73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55D806-5846-F477-40DB-E55A5E4A1544}"/>
              </a:ext>
            </a:extLst>
          </p:cNvPr>
          <p:cNvSpPr txBox="1"/>
          <p:nvPr/>
        </p:nvSpPr>
        <p:spPr>
          <a:xfrm>
            <a:off x="1733898" y="5907682"/>
            <a:ext cx="1249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play)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E1E1554-A9D3-20B9-F200-8C792C4DB71E}"/>
              </a:ext>
            </a:extLst>
          </p:cNvPr>
          <p:cNvSpPr txBox="1"/>
          <p:nvPr/>
        </p:nvSpPr>
        <p:spPr>
          <a:xfrm>
            <a:off x="1097280" y="811818"/>
            <a:ext cx="48111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Honeys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Etna are of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marvelous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exceptionally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perfumed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come in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varietis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every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single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Wildflower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Wildflower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Eucaliptus, Orange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blossom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Sicilian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Sainfoin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Chestnut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Delights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palates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souls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DBC24E0-4BEA-035C-162D-DF5B80712B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3" r="12514" b="1831"/>
          <a:stretch/>
        </p:blipFill>
        <p:spPr>
          <a:xfrm>
            <a:off x="6923296" y="917922"/>
            <a:ext cx="4157356" cy="33505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20231207_130249 (2)">
            <a:hlinkClick r:id="" action="ppaction://media"/>
            <a:extLst>
              <a:ext uri="{FF2B5EF4-FFF2-40B4-BE49-F238E27FC236}">
                <a16:creationId xmlns:a16="http://schemas.microsoft.com/office/drawing/2014/main" id="{BF0D11D4-5165-FA5B-C808-03AEFC84E3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6116" y="3330884"/>
            <a:ext cx="2093042" cy="27152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712909-5841-1CCC-F24C-D0581B9D033D}"/>
              </a:ext>
            </a:extLst>
          </p:cNvPr>
          <p:cNvSpPr txBox="1"/>
          <p:nvPr/>
        </p:nvSpPr>
        <p:spPr>
          <a:xfrm>
            <a:off x="5368116" y="4491910"/>
            <a:ext cx="624441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nice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tasting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delicacies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included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tasting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experiences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Estate.</a:t>
            </a:r>
          </a:p>
          <a:p>
            <a:endParaRPr lang="it-IT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Reserve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 : </a:t>
            </a:r>
            <a:r>
              <a:rPr lang="it-IT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https://www.tenutaterrenere.com/en/book/</a:t>
            </a:r>
          </a:p>
        </p:txBody>
      </p:sp>
      <p:pic>
        <p:nvPicPr>
          <p:cNvPr id="5" name="Elemento grafico 4" descr="Cursore">
            <a:extLst>
              <a:ext uri="{FF2B5EF4-FFF2-40B4-BE49-F238E27FC236}">
                <a16:creationId xmlns:a16="http://schemas.microsoft.com/office/drawing/2014/main" id="{3D9E4844-B290-E224-A978-BDCFC1DC7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79104" y="5709978"/>
            <a:ext cx="520959" cy="52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4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675BBD8-9453-2D03-9E42-5616B6C2F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2"/>
          <a:stretch/>
        </p:blipFill>
        <p:spPr>
          <a:xfrm>
            <a:off x="5941256" y="845727"/>
            <a:ext cx="5261315" cy="30939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DD033E-ABC9-79E8-A3B4-8ED68DE852C0}"/>
              </a:ext>
            </a:extLst>
          </p:cNvPr>
          <p:cNvSpPr txBox="1"/>
          <p:nvPr/>
        </p:nvSpPr>
        <p:spPr>
          <a:xfrm>
            <a:off x="1352606" y="667829"/>
            <a:ext cx="42320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Tenuta delle Terre Nere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owns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roughly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1500 olive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trees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which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flourish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the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charming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terraces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Northern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slope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the Etna Volcano,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Contradas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Castiglione di Sicilia and Randazzo,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ardently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cohabitate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vines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t-I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Many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them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are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centuries-old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expertly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preserved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raised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and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farmed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organic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433B90E-43EF-35AD-0F90-C8A0BA329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8" t="3905" r="16457" b="5231"/>
          <a:stretch/>
        </p:blipFill>
        <p:spPr>
          <a:xfrm>
            <a:off x="1247895" y="3751344"/>
            <a:ext cx="4224225" cy="22280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824273-1CC5-8F2F-CA81-B345B2561CEA}"/>
              </a:ext>
            </a:extLst>
          </p:cNvPr>
          <p:cNvSpPr txBox="1"/>
          <p:nvPr/>
        </p:nvSpPr>
        <p:spPr>
          <a:xfrm>
            <a:off x="6096000" y="4075365"/>
            <a:ext cx="5261315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Native </a:t>
            </a:r>
            <a:r>
              <a:rPr kumimoji="0" lang="it-IT" sz="1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varities</a:t>
            </a:r>
            <a:r>
              <a:rPr kumimoji="0" lang="it-IT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are </a:t>
            </a:r>
            <a:r>
              <a:rPr kumimoji="0" lang="it-IT" sz="1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grown</a:t>
            </a:r>
            <a:r>
              <a:rPr kumimoji="0" lang="it-IT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</a:t>
            </a:r>
            <a:r>
              <a:rPr kumimoji="0" lang="it-IT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it-IT" sz="18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Nocellara</a:t>
            </a:r>
            <a:r>
              <a:rPr kumimoji="0" lang="it-IT" sz="18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Etnea </a:t>
            </a:r>
            <a:r>
              <a:rPr kumimoji="0" lang="it-IT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</a:t>
            </a:r>
            <a:r>
              <a:rPr kumimoji="0" lang="it-IT" sz="18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Brandofina</a:t>
            </a:r>
            <a:r>
              <a:rPr kumimoji="0" lang="it-IT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it-IT" sz="1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known</a:t>
            </a:r>
            <a:r>
              <a:rPr kumimoji="0" lang="it-IT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here</a:t>
            </a:r>
            <a:r>
              <a:rPr kumimoji="0" lang="it-IT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1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</a:t>
            </a:r>
            <a:r>
              <a:rPr kumimoji="0" lang="it-IT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«Randazzese».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Nocellara</a:t>
            </a:r>
            <a:r>
              <a:rPr kumimoji="0" lang="en-US" sz="18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Etnea</a:t>
            </a:r>
            <a:r>
              <a:rPr kumimoji="0" lang="en-US" sz="18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variety </a:t>
            </a: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uniquely and predominantly cultivated all around the feet of the Volcano, mainly thanks to it resilience, as it is able to grow in extreme climate and soil conditions.</a:t>
            </a:r>
            <a:endParaRPr kumimoji="0" lang="it-IT" sz="1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45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A42ABE2-1EEA-8596-3D11-5EB1431560A5}"/>
              </a:ext>
            </a:extLst>
          </p:cNvPr>
          <p:cNvSpPr txBox="1"/>
          <p:nvPr/>
        </p:nvSpPr>
        <p:spPr>
          <a:xfrm>
            <a:off x="4536387" y="2532957"/>
            <a:ext cx="35029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Indeed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abundance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components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gathered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eroded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millennia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lava flows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other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pyroclastic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eruptions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(lapilli,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ashes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containing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valuable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minerals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magnetite, olivine,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pyroxene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hornblende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hematite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goethite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promotes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boosts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growth of olive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Extra-Virgin Olive oil with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uniquely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intense,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refined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complex bouquets 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9A5DC77-FCD0-0891-3C6A-7310218CA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3" t="49999" r="3911" b="8068"/>
          <a:stretch/>
        </p:blipFill>
        <p:spPr>
          <a:xfrm>
            <a:off x="784553" y="4379616"/>
            <a:ext cx="3153209" cy="16903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0A7932F-2E67-6C41-DB4E-11AAC4AB4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19" y="4348682"/>
            <a:ext cx="3073728" cy="1721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9D6FC3F-7189-0C5C-789F-1D31FEA4A8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r="3759" b="31007"/>
          <a:stretch/>
        </p:blipFill>
        <p:spPr>
          <a:xfrm>
            <a:off x="8228497" y="740080"/>
            <a:ext cx="3178950" cy="33605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1628AF5-997E-4DF2-F954-A5DB9CCC8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50" y="631724"/>
            <a:ext cx="3502980" cy="350984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DB48316-739F-406E-EF20-182A8637DDCB}"/>
              </a:ext>
            </a:extLst>
          </p:cNvPr>
          <p:cNvSpPr txBox="1"/>
          <p:nvPr/>
        </p:nvSpPr>
        <p:spPr>
          <a:xfrm>
            <a:off x="4529970" y="631724"/>
            <a:ext cx="336008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agricultural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activities,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volcanic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soil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in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facets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/in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diversity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always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best and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most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beneficial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condition</a:t>
            </a:r>
            <a:r>
              <a:rPr lang="it-IT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the olive farming.</a:t>
            </a:r>
          </a:p>
          <a:p>
            <a:pPr algn="just"/>
            <a:endParaRPr lang="it-IT" sz="1900" dirty="0"/>
          </a:p>
        </p:txBody>
      </p:sp>
    </p:spTree>
    <p:extLst>
      <p:ext uri="{BB962C8B-B14F-4D97-AF65-F5344CB8AC3E}">
        <p14:creationId xmlns:p14="http://schemas.microsoft.com/office/powerpoint/2010/main" val="424685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AE2F29-4D39-984D-3184-EA9B2357DBBF}"/>
              </a:ext>
            </a:extLst>
          </p:cNvPr>
          <p:cNvSpPr txBox="1"/>
          <p:nvPr/>
        </p:nvSpPr>
        <p:spPr>
          <a:xfrm>
            <a:off x="5379339" y="1917705"/>
            <a:ext cx="6253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harvest, the olives are carried to the oil mill.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There, the first step is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process: initially, the olives get separated from any sort of contaminants (stones, leaves, dirt), and then they get de-leafed and generously washed in water (as shown in pictures below).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A7414A1-5332-4D76-E4DA-E70FA320F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46" y="816279"/>
            <a:ext cx="3923163" cy="2647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E041A28-6BC6-816C-2A0D-4D10BD4C6D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3" t="-1" r="559" b="30256"/>
          <a:stretch/>
        </p:blipFill>
        <p:spPr>
          <a:xfrm>
            <a:off x="4271654" y="3880445"/>
            <a:ext cx="3541160" cy="22172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27EB214-63E4-9E36-4996-64AD9DF894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 t="15853" r="2168" b="8647"/>
          <a:stretch/>
        </p:blipFill>
        <p:spPr>
          <a:xfrm>
            <a:off x="8028215" y="3896657"/>
            <a:ext cx="3295194" cy="21848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9452CC3-8F6F-03E2-BF3F-F99D7169B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5915" r="7945" b="5962"/>
          <a:stretch/>
        </p:blipFill>
        <p:spPr>
          <a:xfrm>
            <a:off x="883148" y="3880446"/>
            <a:ext cx="3173105" cy="22172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07C07F6-A3B0-38F4-AB8D-AB718DF1B486}"/>
              </a:ext>
            </a:extLst>
          </p:cNvPr>
          <p:cNvSpPr txBox="1"/>
          <p:nvPr/>
        </p:nvSpPr>
        <p:spPr>
          <a:xfrm>
            <a:off x="5379339" y="776478"/>
            <a:ext cx="6686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Usually, the harvest starts middle November, and it ends not before December.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day’s crop is always processed every evening, in order to preserve the finest quality of the fruits picked.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95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e olive ridotte in pasta. Da notare il colore già leggermente ossidato">
            <a:hlinkClick r:id="" action="ppaction://media"/>
            <a:extLst>
              <a:ext uri="{FF2B5EF4-FFF2-40B4-BE49-F238E27FC236}">
                <a16:creationId xmlns:a16="http://schemas.microsoft.com/office/drawing/2014/main" id="{B928C169-48D0-9B08-63F8-C5471D3429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7772" y="765758"/>
            <a:ext cx="5430130" cy="28215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34388C4-78EB-E2DF-9D63-1CFD77EFBBA5}"/>
              </a:ext>
            </a:extLst>
          </p:cNvPr>
          <p:cNvSpPr txBox="1"/>
          <p:nvPr/>
        </p:nvSpPr>
        <p:spPr>
          <a:xfrm>
            <a:off x="1185202" y="3783918"/>
            <a:ext cx="98215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stage,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oil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begins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olives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mechanically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grind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and the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olive paste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subjected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kneading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consisting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mixing of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dough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shown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video, press play).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crucial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moment for the olive oil production,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kneading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olive paste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becomes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consistent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homogenized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maximise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oil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entire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procedure, temperature must be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below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26° Celsius (the so-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</p:txBody>
      </p:sp>
    </p:spTree>
    <p:extLst>
      <p:ext uri="{BB962C8B-B14F-4D97-AF65-F5344CB8AC3E}">
        <p14:creationId xmlns:p14="http://schemas.microsoft.com/office/powerpoint/2010/main" val="232878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939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31F5C71-6F01-C3F4-16D0-5D18149254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1" r="10015" b="26744"/>
          <a:stretch/>
        </p:blipFill>
        <p:spPr>
          <a:xfrm>
            <a:off x="767059" y="772936"/>
            <a:ext cx="2420496" cy="3165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FAF403D-C20B-F33C-D469-874281B233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1" b="10380"/>
          <a:stretch/>
        </p:blipFill>
        <p:spPr>
          <a:xfrm>
            <a:off x="6684986" y="803766"/>
            <a:ext cx="2114190" cy="29344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139DD7-5B93-D8AE-CB1E-3DC889986F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2" b="9220"/>
          <a:stretch/>
        </p:blipFill>
        <p:spPr>
          <a:xfrm>
            <a:off x="9152046" y="803766"/>
            <a:ext cx="2216327" cy="29344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5D88541-8377-9581-CD16-FEB1A731E145}"/>
              </a:ext>
            </a:extLst>
          </p:cNvPr>
          <p:cNvSpPr txBox="1"/>
          <p:nvPr/>
        </p:nvSpPr>
        <p:spPr>
          <a:xfrm>
            <a:off x="3327816" y="803766"/>
            <a:ext cx="31476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After, the paste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inside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horizontal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centrifugal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decanter: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oil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finally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separated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components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water (pictures show: the paste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decanter,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olive oil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extracted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394BE56-2F4D-B928-A09B-6D3658E46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779" y="3468912"/>
            <a:ext cx="2454773" cy="271943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4FB99A-884C-2196-61F4-533304C49FA8}"/>
              </a:ext>
            </a:extLst>
          </p:cNvPr>
          <p:cNvSpPr txBox="1"/>
          <p:nvPr/>
        </p:nvSpPr>
        <p:spPr>
          <a:xfrm>
            <a:off x="6519708" y="4191689"/>
            <a:ext cx="4848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olive oil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stainless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steel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tanks and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left to naturally decant until February, when it gets bottled without filtering.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24EA808-7D52-577E-5773-664486E29E85}"/>
              </a:ext>
            </a:extLst>
          </p:cNvPr>
          <p:cNvSpPr txBox="1"/>
          <p:nvPr/>
        </p:nvSpPr>
        <p:spPr>
          <a:xfrm>
            <a:off x="6684986" y="5468962"/>
            <a:ext cx="3893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P.S. The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Saint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must in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Sicily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2060749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85990E4-7EFE-1D4D-5C8F-A0489387B193}"/>
              </a:ext>
            </a:extLst>
          </p:cNvPr>
          <p:cNvSpPr txBox="1"/>
          <p:nvPr/>
        </p:nvSpPr>
        <p:spPr>
          <a:xfrm>
            <a:off x="2217793" y="766732"/>
            <a:ext cx="655319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area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townships of Randazzo and Castiglione di Sicilia;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Exposure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Northern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slope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Mount Etna, from 600 mt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a.s.l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up to 900 mt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a.s.l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of the soil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volcanic soil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Olive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varietals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Nocellara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Etnea,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Brandofina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age of the trees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100 up to 150 years old;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Harves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manual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from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half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November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until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first week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December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cold-pressed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bottled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unfiltered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golden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yellow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light green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Nose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 aroma of tomato emphasized by fresh hints of green almond, aromatic herbs, mown grass, artichoke and chicory.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Flavour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Spicy in its youth, delicate and balanced after, it enriches every dish with gentle finesse, without intrusiveness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C01B2DE-CC4D-B894-E557-B5FE27C5B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799" y="766732"/>
            <a:ext cx="1302753" cy="53245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84346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F86126-158C-37A4-467B-8B3CB23D035A}"/>
              </a:ext>
            </a:extLst>
          </p:cNvPr>
          <p:cNvSpPr txBox="1"/>
          <p:nvPr/>
        </p:nvSpPr>
        <p:spPr>
          <a:xfrm>
            <a:off x="4417255" y="748300"/>
            <a:ext cx="67243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visit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olive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groves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taste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Extra Virgin Olive Oil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Estate.</a:t>
            </a: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Discover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commitment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Etna’s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unique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microcosm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superb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nectars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tasting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Reserve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https://www.tenutaterrenere.com/en/book/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A61487E-18E5-75F8-4491-10FA75C42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22" y="786889"/>
            <a:ext cx="2441725" cy="52842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C1B2985-AB64-56DE-C2C2-31F768A30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67" y="3207014"/>
            <a:ext cx="6091311" cy="2737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Elemento grafico 1" descr="Cursore">
            <a:extLst>
              <a:ext uri="{FF2B5EF4-FFF2-40B4-BE49-F238E27FC236}">
                <a16:creationId xmlns:a16="http://schemas.microsoft.com/office/drawing/2014/main" id="{AC44E1DD-451D-F838-9577-ACC1C841C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0654" y="2422251"/>
            <a:ext cx="520958" cy="52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41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55D806-5846-F477-40DB-E55A5E4A1544}"/>
              </a:ext>
            </a:extLst>
          </p:cNvPr>
          <p:cNvSpPr txBox="1"/>
          <p:nvPr/>
        </p:nvSpPr>
        <p:spPr>
          <a:xfrm>
            <a:off x="4614201" y="3429000"/>
            <a:ext cx="316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3BCB2B-30B8-9616-82A9-93C7DCB2A685}"/>
              </a:ext>
            </a:extLst>
          </p:cNvPr>
          <p:cNvSpPr txBox="1"/>
          <p:nvPr/>
        </p:nvSpPr>
        <p:spPr>
          <a:xfrm>
            <a:off x="717452" y="704270"/>
            <a:ext cx="10733650" cy="558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Tenuta</a:t>
            </a: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delle</a:t>
            </a: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Terre Nere’s devotion for Nature’s wonders goes even further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since the Estate’s establishment, back in 2002, we made and still 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consider </a:t>
            </a:r>
            <a: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sustainability</a:t>
            </a: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one of the first principles of our philosophy.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are responsible for our planet’s well-being 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we truly believe that what is taken from the environment should be subsequently returned.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</a:t>
            </a:r>
            <a: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honey project</a:t>
            </a: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which is completely non profit at all, is part and parcel of 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</a:t>
            </a: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environmentally-conscious vision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we are aware of the importance of bees for our planet’s health, and not only we want to support their work, but we want to spread the awareness.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(the picture shows our beehives, in </a:t>
            </a:r>
            <a:r>
              <a:rPr lang="en-US" sz="1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Contrada</a:t>
            </a:r>
            <a:r>
              <a:rPr lang="en-US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Calderara</a:t>
            </a:r>
            <a:r>
              <a:rPr lang="en-US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6C0278-FA11-55DC-A379-69E68BA52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59"/>
          <a:stretch/>
        </p:blipFill>
        <p:spPr>
          <a:xfrm>
            <a:off x="5000538" y="2885115"/>
            <a:ext cx="5848100" cy="31965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032399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7506</TotalTime>
  <Words>908</Words>
  <Application>Microsoft Office PowerPoint</Application>
  <PresentationFormat>Widescreen</PresentationFormat>
  <Paragraphs>55</Paragraphs>
  <Slides>10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Garamond</vt:lpstr>
      <vt:lpstr>Times New Roman</vt:lpstr>
      <vt:lpstr>Organico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TTN_SD</dc:creator>
  <cp:lastModifiedBy>TTN_SD</cp:lastModifiedBy>
  <cp:revision>30</cp:revision>
  <dcterms:created xsi:type="dcterms:W3CDTF">2024-01-08T16:31:01Z</dcterms:created>
  <dcterms:modified xsi:type="dcterms:W3CDTF">2024-02-06T14:08:03Z</dcterms:modified>
</cp:coreProperties>
</file>